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23" r:id="rId2"/>
    <p:sldId id="351" r:id="rId3"/>
    <p:sldId id="331" r:id="rId4"/>
    <p:sldId id="332" r:id="rId5"/>
    <p:sldId id="333" r:id="rId6"/>
    <p:sldId id="337" r:id="rId7"/>
    <p:sldId id="339" r:id="rId8"/>
    <p:sldId id="340" r:id="rId9"/>
    <p:sldId id="334" r:id="rId10"/>
    <p:sldId id="336" r:id="rId11"/>
    <p:sldId id="350" r:id="rId12"/>
    <p:sldId id="347" r:id="rId13"/>
    <p:sldId id="349" r:id="rId14"/>
    <p:sldId id="348" r:id="rId15"/>
    <p:sldId id="342" r:id="rId16"/>
    <p:sldId id="346" r:id="rId17"/>
    <p:sldId id="341" r:id="rId18"/>
    <p:sldId id="343" r:id="rId19"/>
    <p:sldId id="344" r:id="rId20"/>
    <p:sldId id="330" r:id="rId21"/>
    <p:sldId id="322" r:id="rId22"/>
    <p:sldId id="35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  <a:srgbClr val="DBE7F5"/>
    <a:srgbClr val="E0EDF8"/>
    <a:srgbClr val="7F7F7F"/>
    <a:srgbClr val="FA9898"/>
    <a:srgbClr val="839CB7"/>
    <a:srgbClr val="2D3D50"/>
    <a:srgbClr val="E9E9E9"/>
    <a:srgbClr val="FAA4A4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1" autoAdjust="0"/>
    <p:restoredTop sz="83875" autoAdjust="0"/>
  </p:normalViewPr>
  <p:slideViewPr>
    <p:cSldViewPr snapToGrid="0">
      <p:cViewPr varScale="1">
        <p:scale>
          <a:sx n="47" d="100"/>
          <a:sy n="47" d="100"/>
        </p:scale>
        <p:origin x="58" y="46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9C4A6-D270-4002-863A-2BD712FB4BBF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033C4-B919-4884-B597-5A82C2C9C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35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033C4-B919-4884-B597-5A82C2C9C1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67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5033C4-B919-4884-B597-5A82C2C9C1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288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 grid view </a:t>
            </a:r>
            <a:r>
              <a:rPr lang="ko-KR" altLang="en-US" dirty="0" smtClean="0"/>
              <a:t>로 달력을 구현하여</a:t>
            </a:r>
            <a:endParaRPr lang="en-US" altLang="ko-KR" dirty="0" smtClean="0"/>
          </a:p>
          <a:p>
            <a:r>
              <a:rPr lang="en-US" altLang="ko-KR" dirty="0" smtClean="0"/>
              <a:t>Add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project </a:t>
            </a:r>
            <a:r>
              <a:rPr lang="ko-KR" altLang="en-US" dirty="0" smtClean="0"/>
              <a:t>버튼을 누르게 되면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grid view </a:t>
            </a:r>
            <a:r>
              <a:rPr lang="ko-KR" altLang="en-US" dirty="0" smtClean="0"/>
              <a:t>의 각 칸에 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시작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현재 날짜를 기준으로 남은</a:t>
            </a:r>
            <a:endParaRPr lang="en-US" altLang="ko-KR" dirty="0" smtClean="0"/>
          </a:p>
          <a:p>
            <a:r>
              <a:rPr lang="ko-KR" altLang="en-US" dirty="0" smtClean="0"/>
              <a:t>날짜를 채워주게 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Previous</a:t>
            </a:r>
            <a:r>
              <a:rPr lang="ko-KR" altLang="en-US" baseline="0" dirty="0" smtClean="0"/>
              <a:t> 버튼을 누르면 전 달로 이동하게 되고 </a:t>
            </a:r>
            <a:r>
              <a:rPr lang="en-US" altLang="ko-KR" baseline="0" dirty="0" smtClean="0"/>
              <a:t>next </a:t>
            </a:r>
            <a:r>
              <a:rPr lang="ko-KR" altLang="en-US" baseline="0" dirty="0" smtClean="0"/>
              <a:t>버튼을 누르게 되면 다음 달로 이동하게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5033C4-B919-4884-B597-5A82C2C9C1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854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033C4-B919-4884-B597-5A82C2C9C1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158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달력 기능에서 현재 프로젝트를 직접 입력해서 날짜를 입력해야 하는데 그것보단 </a:t>
            </a:r>
            <a:r>
              <a:rPr lang="ko-KR" altLang="en-US" dirty="0" err="1" smtClean="0"/>
              <a:t>팀플젝에서</a:t>
            </a:r>
            <a:r>
              <a:rPr lang="ko-KR" altLang="en-US" dirty="0" smtClean="0"/>
              <a:t> 등록을 하면 자동으로 연동이 되어 달력에 표시되는 기능을 </a:t>
            </a:r>
            <a:r>
              <a:rPr lang="ko-KR" altLang="en-US" dirty="0" err="1" smtClean="0"/>
              <a:t>보완해야된다</a:t>
            </a:r>
            <a:endParaRPr lang="en-US" altLang="ko-KR" dirty="0" smtClean="0"/>
          </a:p>
          <a:p>
            <a:r>
              <a:rPr lang="ko-KR" altLang="en-US" dirty="0" err="1" smtClean="0"/>
              <a:t>플젝을</a:t>
            </a:r>
            <a:r>
              <a:rPr lang="ko-KR" altLang="en-US" baseline="0" dirty="0" smtClean="0"/>
              <a:t> 파일을 서버에 업로드에서 클라이언트들이 그 파일을 볼 때 좀더 시각적으로 </a:t>
            </a:r>
            <a:r>
              <a:rPr lang="ko-KR" altLang="en-US" baseline="0" dirty="0" err="1" smtClean="0"/>
              <a:t>볼수있도록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보완해야된다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현재 프로토타입으로 폼이 구성되어 </a:t>
            </a:r>
            <a:r>
              <a:rPr lang="ko-KR" altLang="en-US" baseline="0" dirty="0" err="1" smtClean="0"/>
              <a:t>사용안하는</a:t>
            </a:r>
            <a:r>
              <a:rPr lang="ko-KR" altLang="en-US" baseline="0" dirty="0" smtClean="0"/>
              <a:t> 컨트롤들이 있는데 좀더 정리할 필요가 </a:t>
            </a:r>
            <a:r>
              <a:rPr lang="ko-KR" altLang="en-US" baseline="0" dirty="0" err="1" smtClean="0"/>
              <a:t>있따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033C4-B919-4884-B597-5A82C2C9C1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08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달력기능에서 </a:t>
            </a:r>
            <a:r>
              <a:rPr lang="ko-KR" altLang="en-US" dirty="0" err="1" smtClean="0"/>
              <a:t>플젝</a:t>
            </a:r>
            <a:r>
              <a:rPr lang="ko-KR" altLang="en-US" baseline="0" dirty="0" smtClean="0"/>
              <a:t> 기한이 등록되면 달력에서 시각적으로 </a:t>
            </a:r>
            <a:r>
              <a:rPr lang="ko-KR" altLang="en-US" baseline="0" dirty="0" err="1" smtClean="0"/>
              <a:t>보여주는것이</a:t>
            </a:r>
            <a:r>
              <a:rPr lang="ko-KR" altLang="en-US" baseline="0" dirty="0" smtClean="0"/>
              <a:t> 필요한다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또한 인터페이스적으로 사용자들이 보기 쉽게 배치하고 꾸며주는 단계가 필요하다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파일을 </a:t>
            </a:r>
            <a:r>
              <a:rPr lang="ko-KR" altLang="en-US" baseline="0" dirty="0" err="1" smtClean="0"/>
              <a:t>주고받는거를</a:t>
            </a:r>
            <a:r>
              <a:rPr lang="ko-KR" altLang="en-US" baseline="0" dirty="0" smtClean="0"/>
              <a:t> 포함해서 간단하게 </a:t>
            </a:r>
            <a:r>
              <a:rPr lang="ko-KR" altLang="en-US" baseline="0" dirty="0" err="1" smtClean="0"/>
              <a:t>채팅기능도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구현해야된다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033C4-B919-4884-B597-5A82C2C9C1C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69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033C4-B919-4884-B597-5A82C2C9C1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58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033C4-B919-4884-B597-5A82C2C9C1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37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033C4-B919-4884-B597-5A82C2C9C1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2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033C4-B919-4884-B597-5A82C2C9C1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01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5033C4-B919-4884-B597-5A82C2C9C1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403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5033C4-B919-4884-B597-5A82C2C9C1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05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5033C4-B919-4884-B597-5A82C2C9C1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75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5033C4-B919-4884-B597-5A82C2C9C1C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45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2017-05-17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997526" y="1398963"/>
            <a:ext cx="10252363" cy="3933939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22429" y="1828800"/>
            <a:ext cx="9236516" cy="16927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Project Manager 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     For Busy Student</a:t>
            </a:r>
          </a:p>
          <a:p>
            <a:pPr algn="just"/>
            <a:endParaRPr lang="en-US" altLang="ko-KR" sz="2800" b="1" dirty="0" smtClean="0"/>
          </a:p>
        </p:txBody>
      </p:sp>
      <p:sp>
        <p:nvSpPr>
          <p:cNvPr id="3" name="TextBox 2"/>
          <p:cNvSpPr txBox="1"/>
          <p:nvPr/>
        </p:nvSpPr>
        <p:spPr>
          <a:xfrm rot="10800000">
            <a:off x="1260761" y="1828799"/>
            <a:ext cx="461665" cy="16927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 smtClean="0">
                <a:latin typeface="Consolas" panose="020B0609020204030204" pitchFamily="49" charset="0"/>
              </a:rPr>
              <a:t>T I t l 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09536"/>
              </p:ext>
            </p:extLst>
          </p:nvPr>
        </p:nvGraphicFramePr>
        <p:xfrm>
          <a:off x="1274615" y="3775733"/>
          <a:ext cx="9698184" cy="1303005"/>
        </p:xfrm>
        <a:graphic>
          <a:graphicData uri="http://schemas.openxmlformats.org/drawingml/2006/table">
            <a:tbl>
              <a:tblPr/>
              <a:tblGrid>
                <a:gridCol w="2424546">
                  <a:extLst>
                    <a:ext uri="{9D8B030D-6E8A-4147-A177-3AD203B41FA5}">
                      <a16:colId xmlns:a16="http://schemas.microsoft.com/office/drawing/2014/main" val="1859839650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3019542148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1964468039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832402252"/>
                    </a:ext>
                  </a:extLst>
                </a:gridCol>
              </a:tblGrid>
              <a:tr h="1303005">
                <a:tc>
                  <a:txBody>
                    <a:bodyPr/>
                    <a:lstStyle/>
                    <a:p>
                      <a:pPr latinLnBrk="1"/>
                      <a:endParaRPr lang="en-US" altLang="ko-KR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baseline="0" dirty="0" smtClean="0">
                          <a:latin typeface="+mn-ea"/>
                          <a:ea typeface="+mn-ea"/>
                        </a:rPr>
                        <a:t>2013726063</a:t>
                      </a:r>
                    </a:p>
                    <a:p>
                      <a:pPr latinLnBrk="1"/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KIM YOUNGJUN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2013726091</a:t>
                      </a:r>
                    </a:p>
                    <a:p>
                      <a:pPr latinLnBrk="1"/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YANG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JIYONG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2013726007</a:t>
                      </a:r>
                    </a:p>
                    <a:p>
                      <a:pPr latinLnBrk="1"/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SHIN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DONGHUN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2014726068</a:t>
                      </a:r>
                    </a:p>
                    <a:p>
                      <a:pPr latinLnBrk="1"/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SHIN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EUNKYENG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958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2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34828" y="399585"/>
            <a:ext cx="452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Project Meeting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34828" y="1724608"/>
            <a:ext cx="11198598" cy="3933939"/>
          </a:xfrm>
          <a:prstGeom prst="rect">
            <a:avLst/>
          </a:prstGeom>
          <a:solidFill>
            <a:srgbClr val="DBE7F5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960967" y="4416363"/>
            <a:ext cx="1919862" cy="5749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algn="ctr">
              <a:lnSpc>
                <a:spcPct val="150000"/>
              </a:lnSpc>
            </a:pPr>
            <a:r>
              <a:rPr lang="en-US" altLang="ko-KR" sz="2400" b="1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04.25</a:t>
            </a:r>
            <a:endParaRPr lang="en-US" altLang="ko-KR" sz="2400" b="1" u="sng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852883" y="2420549"/>
            <a:ext cx="2136030" cy="1855296"/>
          </a:xfrm>
          <a:prstGeom prst="hexagon">
            <a:avLst>
              <a:gd name="adj" fmla="val 31582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solidFill>
              <a:schemeClr val="bg1"/>
            </a:soli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93249" y="2568574"/>
            <a:ext cx="1893637" cy="14009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sz="14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white"/>
                </a:solidFill>
              </a:rPr>
              <a:t> ID </a:t>
            </a:r>
            <a:r>
              <a:rPr lang="en-US" altLang="ko-KR" sz="1400" dirty="0">
                <a:solidFill>
                  <a:prstClr val="white"/>
                </a:solidFill>
              </a:rPr>
              <a:t>&amp;</a:t>
            </a:r>
            <a:r>
              <a:rPr lang="ko-KR" altLang="en-US" sz="1400" dirty="0" smtClean="0">
                <a:solidFill>
                  <a:prstClr val="white"/>
                </a:solidFill>
              </a:rPr>
              <a:t> </a:t>
            </a:r>
            <a:r>
              <a:rPr lang="en-US" altLang="ko-KR" sz="1400" dirty="0" smtClean="0">
                <a:solidFill>
                  <a:prstClr val="white"/>
                </a:solidFill>
              </a:rPr>
              <a:t>P/W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 이용한 </a:t>
            </a:r>
            <a:r>
              <a:rPr lang="en-US" altLang="ko-KR" sz="1400" dirty="0" smtClean="0">
                <a:solidFill>
                  <a:prstClr val="white"/>
                </a:solidFill>
              </a:rPr>
              <a:t>Log-in</a:t>
            </a:r>
            <a:r>
              <a:rPr lang="ko-KR" altLang="en-US" sz="1400" dirty="0" smtClean="0">
                <a:solidFill>
                  <a:prstClr val="white"/>
                </a:solidFill>
              </a:rPr>
              <a:t> </a:t>
            </a:r>
            <a:endParaRPr lang="en-US" altLang="ko-KR" sz="14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구현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137174" y="3155174"/>
            <a:ext cx="252000" cy="323395"/>
            <a:chOff x="4371840" y="2318350"/>
            <a:chExt cx="252000" cy="323395"/>
          </a:xfrm>
        </p:grpSpPr>
        <p:sp>
          <p:nvSpPr>
            <p:cNvPr id="62" name="타원 61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&gt;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882127" y="3155174"/>
            <a:ext cx="252000" cy="323395"/>
            <a:chOff x="4371840" y="2318350"/>
            <a:chExt cx="252000" cy="323395"/>
          </a:xfrm>
        </p:grpSpPr>
        <p:sp>
          <p:nvSpPr>
            <p:cNvPr id="60" name="타원 59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&gt;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107438" y="3378031"/>
            <a:ext cx="252000" cy="323395"/>
            <a:chOff x="4371840" y="2318350"/>
            <a:chExt cx="252000" cy="323395"/>
          </a:xfrm>
        </p:grpSpPr>
        <p:sp>
          <p:nvSpPr>
            <p:cNvPr id="58" name="타원 57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&gt;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육각형 33"/>
          <p:cNvSpPr/>
          <p:nvPr/>
        </p:nvSpPr>
        <p:spPr>
          <a:xfrm rot="5400000">
            <a:off x="6354465" y="2420548"/>
            <a:ext cx="2136030" cy="1855296"/>
          </a:xfrm>
          <a:prstGeom prst="hexagon">
            <a:avLst>
              <a:gd name="adj" fmla="val 31582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solidFill>
              <a:schemeClr val="bg1"/>
            </a:soli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31" name="육각형 30"/>
          <p:cNvSpPr/>
          <p:nvPr/>
        </p:nvSpPr>
        <p:spPr>
          <a:xfrm rot="5400000">
            <a:off x="3570168" y="2420548"/>
            <a:ext cx="2136030" cy="1855296"/>
          </a:xfrm>
          <a:prstGeom prst="hexagon">
            <a:avLst>
              <a:gd name="adj" fmla="val 31582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solidFill>
              <a:schemeClr val="bg1"/>
            </a:soli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686225" y="3104935"/>
            <a:ext cx="1945614" cy="4140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white"/>
                </a:solidFill>
              </a:rPr>
              <a:t>Server/Client</a:t>
            </a:r>
            <a:r>
              <a:rPr lang="ko-KR" altLang="en-US" sz="1600" dirty="0" smtClean="0">
                <a:solidFill>
                  <a:prstClr val="white"/>
                </a:solidFill>
              </a:rPr>
              <a:t>연동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678252" y="4416211"/>
            <a:ext cx="1919862" cy="5749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algn="ctr">
              <a:lnSpc>
                <a:spcPct val="150000"/>
              </a:lnSpc>
            </a:pPr>
            <a:r>
              <a:rPr lang="en-US" altLang="ko-KR" sz="2400" b="1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05.02</a:t>
            </a:r>
            <a:endParaRPr lang="en-US" altLang="ko-KR" sz="2400" b="1" u="sng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485521" y="2768627"/>
            <a:ext cx="1854671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prstClr val="white"/>
                </a:solidFill>
              </a:rPr>
              <a:t>·Server</a:t>
            </a:r>
            <a:r>
              <a:rPr lang="ko-KR" altLang="en-US" sz="1600" dirty="0" smtClean="0">
                <a:solidFill>
                  <a:prstClr val="white"/>
                </a:solidFill>
              </a:rPr>
              <a:t> </a:t>
            </a:r>
            <a:r>
              <a:rPr lang="en-US" altLang="ko-KR" sz="1600" dirty="0" smtClean="0">
                <a:solidFill>
                  <a:prstClr val="white"/>
                </a:solidFill>
              </a:rPr>
              <a:t>DB</a:t>
            </a:r>
            <a:r>
              <a:rPr lang="ko-KR" altLang="en-US" sz="1600" dirty="0" smtClean="0">
                <a:solidFill>
                  <a:prstClr val="white"/>
                </a:solidFill>
              </a:rPr>
              <a:t>연결</a:t>
            </a:r>
            <a:r>
              <a:rPr lang="en-US" altLang="ko-KR" sz="1600" dirty="0" smtClean="0">
                <a:solidFill>
                  <a:prstClr val="white"/>
                </a:solidFill>
              </a:rPr>
              <a:t> ·Log-in</a:t>
            </a:r>
            <a:r>
              <a:rPr lang="ko-KR" altLang="en-US" sz="1600" dirty="0" smtClean="0">
                <a:solidFill>
                  <a:prstClr val="white"/>
                </a:solidFill>
              </a:rPr>
              <a:t> 기능</a:t>
            </a:r>
            <a:endParaRPr lang="en-US" altLang="ko-KR" sz="1600" dirty="0" smtClean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white"/>
                </a:solidFill>
              </a:rPr>
              <a:t>·Project&amp;File </a:t>
            </a:r>
            <a:r>
              <a:rPr lang="ko-KR" altLang="en-US" sz="1600" dirty="0" smtClean="0">
                <a:solidFill>
                  <a:prstClr val="white"/>
                </a:solidFill>
              </a:rPr>
              <a:t>도식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453359" y="4416211"/>
            <a:ext cx="1919862" cy="5749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algn="ctr">
              <a:lnSpc>
                <a:spcPct val="150000"/>
              </a:lnSpc>
            </a:pPr>
            <a:r>
              <a:rPr lang="en-US" altLang="ko-KR" sz="2400" b="1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05.09</a:t>
            </a:r>
            <a:endParaRPr lang="en-US" altLang="ko-KR" sz="2400" b="1" u="sng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6" name="육각형 65"/>
          <p:cNvSpPr/>
          <p:nvPr/>
        </p:nvSpPr>
        <p:spPr>
          <a:xfrm rot="5400000">
            <a:off x="8994498" y="2420548"/>
            <a:ext cx="2136030" cy="1855296"/>
          </a:xfrm>
          <a:prstGeom prst="hexagon">
            <a:avLst>
              <a:gd name="adj" fmla="val 31582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solidFill>
              <a:schemeClr val="bg1"/>
            </a:soli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144175" y="2676505"/>
            <a:ext cx="1854671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white"/>
                </a:solidFill>
              </a:rPr>
              <a:t>User Process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/>
                </a:solidFill>
              </a:rPr>
              <a:t>날짜별 </a:t>
            </a:r>
            <a:r>
              <a:rPr lang="en-US" altLang="ko-KR" sz="1400" dirty="0" smtClean="0">
                <a:solidFill>
                  <a:prstClr val="white"/>
                </a:solidFill>
              </a:rPr>
              <a:t>UPDATE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white"/>
                </a:solidFill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white"/>
                </a:solidFill>
              </a:rPr>
              <a:t>Calendar </a:t>
            </a:r>
            <a:r>
              <a:rPr lang="ko-KR" altLang="en-US" sz="1400" dirty="0" smtClean="0">
                <a:solidFill>
                  <a:prstClr val="white"/>
                </a:solidFill>
              </a:rPr>
              <a:t>구현</a:t>
            </a:r>
            <a:r>
              <a:rPr lang="en-US" altLang="ko-KR" sz="1400" dirty="0" smtClean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9093392" y="4416211"/>
            <a:ext cx="1919862" cy="5749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algn="ctr">
              <a:lnSpc>
                <a:spcPct val="150000"/>
              </a:lnSpc>
            </a:pPr>
            <a:r>
              <a:rPr lang="en-US" altLang="ko-KR" sz="2400" b="1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05.16</a:t>
            </a:r>
            <a:endParaRPr lang="en-US" altLang="ko-KR" sz="2400" b="1" u="sng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8605070" y="3182221"/>
            <a:ext cx="252000" cy="323395"/>
            <a:chOff x="4371840" y="2318350"/>
            <a:chExt cx="252000" cy="323395"/>
          </a:xfrm>
        </p:grpSpPr>
        <p:sp>
          <p:nvSpPr>
            <p:cNvPr id="72" name="타원 71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&gt;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2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34828" y="399585"/>
            <a:ext cx="452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Process – Log_in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69656" y="34031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29647264" descr="EMB00003cc452d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562" y="1237860"/>
            <a:ext cx="3298825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34828" y="2766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29647264" descr="EMB00003cc452d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19" y="1236000"/>
            <a:ext cx="3705316" cy="176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329647104" descr="EMB00003cc452d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562" y="3443418"/>
            <a:ext cx="3192463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329641024" descr="EMB00003cc452d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19" y="3448785"/>
            <a:ext cx="3518110" cy="215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4558" y="5878285"/>
            <a:ext cx="4931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n-ea"/>
              </a:rPr>
              <a:t>Datatable</a:t>
            </a: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구현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883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34828" y="399585"/>
            <a:ext cx="452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Process – Log</a:t>
            </a:r>
            <a:r>
              <a:rPr lang="en-US" altLang="ko-KR" sz="3600" b="1" dirty="0" smtClean="0">
                <a:solidFill>
                  <a:srgbClr val="5B9BD5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_in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744" y="1802417"/>
            <a:ext cx="4225399" cy="34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34827" y="399585"/>
            <a:ext cx="6838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Process – File transfer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81" y="1366549"/>
            <a:ext cx="475363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34827" y="399585"/>
            <a:ext cx="6838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Process – File transfer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81" y="1366549"/>
            <a:ext cx="475363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0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34828" y="399585"/>
            <a:ext cx="452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Process – calendar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28" y="1523218"/>
            <a:ext cx="7336972" cy="42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34828" y="399585"/>
            <a:ext cx="452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Process – calendar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28" y="1493652"/>
            <a:ext cx="6678656" cy="43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782291" cy="685800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86417" y="696192"/>
            <a:ext cx="2609456" cy="3416320"/>
            <a:chOff x="197240" y="800101"/>
            <a:chExt cx="2909455" cy="3809081"/>
          </a:xfrm>
        </p:grpSpPr>
        <p:sp>
          <p:nvSpPr>
            <p:cNvPr id="6" name="TextBox 5"/>
            <p:cNvSpPr txBox="1"/>
            <p:nvPr/>
          </p:nvSpPr>
          <p:spPr>
            <a:xfrm>
              <a:off x="208004" y="800101"/>
              <a:ext cx="2898691" cy="380908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400" b="1" dirty="0">
                <a:solidFill>
                  <a:schemeClr val="bg1"/>
                </a:solidFill>
                <a:latin typeface="Lucida Sans" panose="020B0602040502020204" pitchFamily="34" charset="0"/>
                <a:cs typeface="Lucida Sans" panose="020B0602040502020204" pitchFamily="34" charset="0"/>
              </a:endParaRPr>
            </a:p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Lucida Sans" panose="020B0602040502020204" pitchFamily="34" charset="0"/>
                  <a:cs typeface="Lucida Sans" panose="020B0602040502020204" pitchFamily="34" charset="0"/>
                </a:rPr>
                <a:t>PART </a:t>
              </a:r>
              <a:r>
                <a:rPr lang="en-US" altLang="ko-KR" sz="2400" b="1" dirty="0">
                  <a:solidFill>
                    <a:schemeClr val="bg1"/>
                  </a:solidFill>
                  <a:latin typeface="Lucida Sans" panose="020B0602040502020204" pitchFamily="34" charset="0"/>
                  <a:cs typeface="Lucida Sans" panose="020B0602040502020204" pitchFamily="34" charset="0"/>
                </a:rPr>
                <a:t>3</a:t>
              </a:r>
              <a:endParaRPr lang="en-US" altLang="ko-KR" sz="2400" b="1" dirty="0" smtClean="0">
                <a:solidFill>
                  <a:schemeClr val="bg1"/>
                </a:solidFill>
                <a:latin typeface="Lucida Sans" panose="020B0602040502020204" pitchFamily="34" charset="0"/>
                <a:cs typeface="Lucida Sans" panose="020B0602040502020204" pitchFamily="34" charset="0"/>
              </a:endParaRPr>
            </a:p>
            <a:p>
              <a:pPr algn="ctr"/>
              <a:endParaRPr lang="en-US" altLang="ko-KR" sz="2400" dirty="0">
                <a:solidFill>
                  <a:schemeClr val="bg1"/>
                </a:solidFill>
                <a:latin typeface="Lucida Sans" panose="020B0602040502020204" pitchFamily="34" charset="0"/>
                <a:cs typeface="Lucida Sans" panose="020B0602040502020204" pitchFamily="34" charset="0"/>
              </a:endParaRPr>
            </a:p>
            <a:p>
              <a:pPr algn="ctr"/>
              <a:endParaRPr lang="en-US" altLang="ko-KR" sz="2400" dirty="0" smtClean="0">
                <a:solidFill>
                  <a:schemeClr val="bg1"/>
                </a:solidFill>
                <a:latin typeface="Lucida Sans" panose="020B0602040502020204" pitchFamily="34" charset="0"/>
                <a:cs typeface="Lucida Sans" panose="020B0602040502020204" pitchFamily="34" charset="0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Lucida Sans" panose="020B0602040502020204" pitchFamily="34" charset="0"/>
                  <a:cs typeface="Lucida Sans" panose="020B0602040502020204" pitchFamily="34" charset="0"/>
                </a:rPr>
                <a:t>Modification</a:t>
              </a: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Lucida Sans" panose="020B0602040502020204" pitchFamily="34" charset="0"/>
                  <a:cs typeface="Lucida Sans" panose="020B0602040502020204" pitchFamily="34" charset="0"/>
                </a:rPr>
                <a:t>&amp;</a:t>
              </a: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Lucida Sans" panose="020B0602040502020204" pitchFamily="34" charset="0"/>
                  <a:cs typeface="Lucida Sans" panose="020B0602040502020204" pitchFamily="34" charset="0"/>
                </a:rPr>
                <a:t>Additional</a:t>
              </a:r>
            </a:p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latin typeface="Lucida Sans" panose="020B0602040502020204" pitchFamily="34" charset="0"/>
                  <a:cs typeface="Lucida Sans" panose="020B0602040502020204" pitchFamily="34" charset="0"/>
                </a:rPr>
                <a:t>Implementation</a:t>
              </a:r>
              <a:endParaRPr lang="en-US" altLang="ko-KR" sz="2400" dirty="0">
                <a:solidFill>
                  <a:schemeClr val="bg1"/>
                </a:solidFill>
                <a:latin typeface="Lucida Sans" panose="020B0602040502020204" pitchFamily="34" charset="0"/>
                <a:cs typeface="Lucida Sans" panose="020B0602040502020204" pitchFamily="34" charset="0"/>
              </a:endParaRPr>
            </a:p>
            <a:p>
              <a:pPr algn="ctr"/>
              <a:endParaRPr lang="en-US" altLang="ko-KR" sz="2400" dirty="0">
                <a:latin typeface="Lucida Sans" panose="020B0602040502020204" pitchFamily="34" charset="0"/>
                <a:cs typeface="Lucida Sans" panose="020B0602040502020204" pitchFamily="34" charset="0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97240" y="1880754"/>
              <a:ext cx="290945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81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4828" y="399585"/>
            <a:ext cx="452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Modification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1" y="2057400"/>
            <a:ext cx="2718849" cy="27188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15" y="2057400"/>
            <a:ext cx="2931386" cy="29313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215" y="2315812"/>
            <a:ext cx="2524986" cy="25249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056" y="4868296"/>
            <a:ext cx="260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ko-K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utomatically </a:t>
            </a:r>
          </a:p>
          <a:p>
            <a:pPr algn="ctr"/>
            <a:r>
              <a:rPr lang="en-US" altLang="ko-K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registration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5058" y="4868295"/>
            <a:ext cx="260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Visualization Of</a:t>
            </a:r>
          </a:p>
          <a:p>
            <a:pPr algn="ctr"/>
            <a:r>
              <a:rPr lang="en-US" altLang="ko-K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Client’s View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3958" y="4868295"/>
            <a:ext cx="260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  <a:r>
              <a:rPr lang="ko-KR" alt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</a:p>
          <a:p>
            <a:pPr algn="ctr"/>
            <a:r>
              <a:rPr lang="en-US" altLang="ko-K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Code (FORM)</a:t>
            </a:r>
          </a:p>
        </p:txBody>
      </p:sp>
    </p:spTree>
    <p:extLst>
      <p:ext uri="{BB962C8B-B14F-4D97-AF65-F5344CB8AC3E}">
        <p14:creationId xmlns:p14="http://schemas.microsoft.com/office/powerpoint/2010/main" val="119991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4828" y="399585"/>
            <a:ext cx="4526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Additional Implementation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13" y="3577187"/>
            <a:ext cx="2518395" cy="25183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61" y="277844"/>
            <a:ext cx="2644139" cy="2644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18" y="379443"/>
            <a:ext cx="2440939" cy="2440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1700" y="6027003"/>
            <a:ext cx="260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Calendar Visualization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1061" y="2921982"/>
            <a:ext cx="260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User Interface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1437" y="2921983"/>
            <a:ext cx="260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Chatting function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52" y="3735249"/>
            <a:ext cx="2202269" cy="22022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91436" y="6027002"/>
            <a:ext cx="260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Alarm Function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79028" y="3802744"/>
            <a:ext cx="477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“</a:t>
            </a:r>
            <a:r>
              <a:rPr lang="en-US" altLang="ko-KR" sz="4400" b="1" dirty="0" smtClean="0">
                <a:solidFill>
                  <a:srgbClr val="FFFF00"/>
                </a:solidFill>
              </a:rPr>
              <a:t>P</a:t>
            </a:r>
            <a:r>
              <a:rPr lang="en-US" altLang="ko-KR" sz="4400" dirty="0" smtClean="0">
                <a:solidFill>
                  <a:schemeClr val="bg1"/>
                </a:solidFill>
              </a:rPr>
              <a:t>roject </a:t>
            </a:r>
            <a:r>
              <a:rPr lang="en-US" altLang="ko-KR" sz="4400" b="1" dirty="0" smtClean="0">
                <a:solidFill>
                  <a:srgbClr val="FFFF00"/>
                </a:solidFill>
              </a:rPr>
              <a:t>M</a:t>
            </a:r>
            <a:r>
              <a:rPr lang="en-US" altLang="ko-KR" sz="4400" dirty="0" smtClean="0">
                <a:solidFill>
                  <a:schemeClr val="bg1"/>
                </a:solidFill>
              </a:rPr>
              <a:t>anager”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828" y="457201"/>
            <a:ext cx="477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N</a:t>
            </a:r>
            <a:r>
              <a:rPr lang="en-US" altLang="ko-KR" sz="4400" dirty="0" smtClean="0">
                <a:solidFill>
                  <a:schemeClr val="bg1"/>
                </a:solidFill>
              </a:rPr>
              <a:t>ecessity </a:t>
            </a:r>
            <a:r>
              <a:rPr lang="en-US" altLang="ko-KR" sz="3600" dirty="0" smtClean="0">
                <a:solidFill>
                  <a:schemeClr val="bg1"/>
                </a:solidFill>
              </a:rPr>
              <a:t>of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50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1304496" y="2633364"/>
            <a:ext cx="1574882" cy="1371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3901112" y="2620225"/>
            <a:ext cx="1574882" cy="1371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9094344" y="2633364"/>
            <a:ext cx="1574882" cy="1371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6497728" y="2620225"/>
            <a:ext cx="1574882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970725" y="3991825"/>
            <a:ext cx="14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7F7F7F"/>
                </a:solidFill>
              </a:rPr>
              <a:t>김영준</a:t>
            </a:r>
            <a:endParaRPr lang="ko-KR" altLang="en-US" sz="3200" b="1" dirty="0">
              <a:solidFill>
                <a:srgbClr val="7F7F7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63957" y="3976547"/>
            <a:ext cx="14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7F7F7F"/>
                </a:solidFill>
              </a:rPr>
              <a:t>신동훈</a:t>
            </a:r>
            <a:endParaRPr lang="ko-KR" altLang="en-US" sz="3200" b="1" dirty="0">
              <a:solidFill>
                <a:srgbClr val="7F7F7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4109" y="3976546"/>
            <a:ext cx="14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7F7F7F"/>
                </a:solidFill>
              </a:rPr>
              <a:t>신은경</a:t>
            </a:r>
            <a:endParaRPr lang="ko-KR" altLang="en-US" sz="3200" b="1" dirty="0">
              <a:solidFill>
                <a:srgbClr val="7F7F7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67341" y="3991825"/>
            <a:ext cx="14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7F7F7F"/>
                </a:solidFill>
              </a:rPr>
              <a:t>양지용</a:t>
            </a:r>
            <a:endParaRPr lang="en-US" altLang="ko-KR" sz="3200" b="1" dirty="0" smtClean="0">
              <a:solidFill>
                <a:srgbClr val="7F7F7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94461" y="4617800"/>
            <a:ext cx="3374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File Upload&amp;</a:t>
            </a:r>
          </a:p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Download</a:t>
            </a:r>
            <a:endParaRPr lang="ko-KR" altLang="en-US" sz="2800" b="1" dirty="0">
              <a:solidFill>
                <a:srgbClr val="7F7F7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97845" y="4617800"/>
            <a:ext cx="3374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Calendar</a:t>
            </a:r>
            <a:endParaRPr lang="en-US" altLang="ko-KR" sz="2800" b="1" dirty="0">
              <a:solidFill>
                <a:srgbClr val="7F7F7F"/>
              </a:solidFill>
            </a:endParaRPr>
          </a:p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 login, DB</a:t>
            </a:r>
            <a:endParaRPr lang="ko-KR" altLang="en-US" sz="2800" b="1" dirty="0">
              <a:solidFill>
                <a:srgbClr val="7F7F7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4613" y="4561321"/>
            <a:ext cx="3374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UI design</a:t>
            </a:r>
          </a:p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Pop-up(Alarm)</a:t>
            </a:r>
            <a:endParaRPr lang="ko-KR" altLang="en-US" sz="2800" b="1" dirty="0">
              <a:solidFill>
                <a:srgbClr val="7F7F7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01229" y="4617800"/>
            <a:ext cx="3374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Server</a:t>
            </a:r>
          </a:p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Client</a:t>
            </a:r>
            <a:endParaRPr lang="ko-KR" altLang="en-US" sz="2800" b="1" dirty="0">
              <a:solidFill>
                <a:srgbClr val="7F7F7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4613" y="322681"/>
            <a:ext cx="532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R</a:t>
            </a:r>
            <a:r>
              <a:rPr lang="en-US" altLang="ko-KR" sz="5400" b="1" dirty="0" smtClean="0">
                <a:solidFill>
                  <a:schemeClr val="accent1"/>
                </a:solidFill>
              </a:rPr>
              <a:t>ole </a:t>
            </a:r>
          </a:p>
          <a:p>
            <a:r>
              <a:rPr lang="en-US" altLang="ko-KR" sz="5400" b="1" dirty="0" smtClean="0">
                <a:solidFill>
                  <a:schemeClr val="bg1">
                    <a:lumMod val="65000"/>
                  </a:schemeClr>
                </a:solidFill>
              </a:rPr>
              <a:t>Allocation</a:t>
            </a:r>
            <a:endParaRPr lang="ko-KR" altLang="en-US" sz="5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0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9642"/>
              </p:ext>
            </p:extLst>
          </p:nvPr>
        </p:nvGraphicFramePr>
        <p:xfrm>
          <a:off x="421379" y="2402772"/>
          <a:ext cx="11135709" cy="421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962698231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3706434999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3239205584"/>
                    </a:ext>
                  </a:extLst>
                </a:gridCol>
              </a:tblGrid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</a:t>
                      </a:r>
                      <a:endPara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구축</a:t>
                      </a:r>
                      <a:endPara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파일공유</a:t>
                      </a:r>
                      <a:endPara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오류수정</a:t>
                      </a:r>
                      <a:endPara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A4A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1262521" y="1987274"/>
            <a:ext cx="101920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2017.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784688" y="1904807"/>
            <a:ext cx="101920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2017. 5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1379" y="256636"/>
            <a:ext cx="203804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</a:t>
            </a:r>
            <a:r>
              <a:rPr lang="en-US" altLang="ko-KR" sz="40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lan</a:t>
            </a:r>
            <a:endParaRPr lang="en-US" altLang="ko-KR" sz="40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77862" y="1826296"/>
            <a:ext cx="118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839CB7"/>
                </a:solidFill>
              </a:rPr>
              <a:t>중간발표</a:t>
            </a:r>
            <a:endParaRPr lang="ko-KR" altLang="en-US" sz="2800" b="1" dirty="0">
              <a:solidFill>
                <a:srgbClr val="839CB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74674" y="1826295"/>
            <a:ext cx="118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A9898"/>
                </a:solidFill>
              </a:rPr>
              <a:t>최종발표</a:t>
            </a:r>
            <a:endParaRPr lang="ko-KR" altLang="en-US" sz="2800" b="1" dirty="0">
              <a:solidFill>
                <a:srgbClr val="FA989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6759" y="1826295"/>
            <a:ext cx="118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7F7F7F"/>
                </a:solidFill>
              </a:rPr>
              <a:t>기말고사</a:t>
            </a:r>
            <a:endParaRPr lang="ko-KR" altLang="en-US" sz="280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3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8356" y="2705725"/>
            <a:ext cx="59352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/>
              <a:t>Q&amp;A</a:t>
            </a:r>
            <a:endParaRPr lang="ko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41846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997525" y="1398963"/>
            <a:ext cx="10252363" cy="39339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7527" y="4597060"/>
            <a:ext cx="10252362" cy="73584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 N D E X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3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6123707" y="4172517"/>
            <a:ext cx="0" cy="4245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630877" y="4172517"/>
            <a:ext cx="0" cy="4245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8660078" y="4172517"/>
            <a:ext cx="0" cy="4245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9935" y="1867639"/>
            <a:ext cx="20837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PART 1</a:t>
            </a:r>
          </a:p>
          <a:p>
            <a:pPr algn="ctr"/>
            <a:endParaRPr lang="en-US" altLang="ko-KR" sz="2400" dirty="0"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algn="ctr"/>
            <a:endParaRPr lang="en-US" altLang="ko-KR" sz="2400" dirty="0" smtClean="0"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algn="ctr"/>
            <a:r>
              <a:rPr lang="en-US" altLang="ko-KR" sz="2400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SCHEDULER</a:t>
            </a:r>
          </a:p>
          <a:p>
            <a:pPr algn="ctr"/>
            <a:r>
              <a:rPr lang="en-US" altLang="ko-KR" sz="2400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REVIEW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78753" y="1867639"/>
            <a:ext cx="2220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PART 2</a:t>
            </a:r>
          </a:p>
          <a:p>
            <a:pPr algn="ctr"/>
            <a:endParaRPr lang="en-US" altLang="ko-KR" sz="2400" dirty="0"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algn="ctr"/>
            <a:endParaRPr lang="en-US" altLang="ko-KR" sz="2400" dirty="0" smtClean="0"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algn="ctr"/>
            <a:r>
              <a:rPr lang="en-US" altLang="ko-KR" sz="2400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PROCESS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70269" y="1867639"/>
            <a:ext cx="253618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PART 3</a:t>
            </a:r>
          </a:p>
          <a:p>
            <a:pPr algn="ctr"/>
            <a:endParaRPr lang="en-US" altLang="ko-KR" sz="2400" dirty="0"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algn="ctr"/>
            <a:r>
              <a:rPr lang="en-US" altLang="ko-KR" sz="2200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Modification</a:t>
            </a:r>
          </a:p>
          <a:p>
            <a:pPr algn="ctr"/>
            <a:r>
              <a:rPr lang="en-US" altLang="ko-KR" sz="2200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&amp;</a:t>
            </a:r>
          </a:p>
          <a:p>
            <a:pPr algn="ctr"/>
            <a:r>
              <a:rPr lang="en-US" altLang="ko-KR" sz="2200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Additional</a:t>
            </a:r>
          </a:p>
          <a:p>
            <a:pPr algn="ctr"/>
            <a:r>
              <a:rPr lang="en-US" altLang="ko-KR" sz="2200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implementation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08945" y="1867639"/>
            <a:ext cx="2220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PART 4</a:t>
            </a:r>
          </a:p>
          <a:p>
            <a:pPr algn="ctr"/>
            <a:endParaRPr lang="en-US" altLang="ko-KR" sz="2400" dirty="0"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algn="ctr"/>
            <a:endParaRPr lang="en-US" altLang="ko-KR" sz="2400" dirty="0" smtClean="0">
              <a:latin typeface="Lucida Sans" panose="020B0602040502020204" pitchFamily="34" charset="0"/>
              <a:cs typeface="Lucida Sans" panose="020B0602040502020204" pitchFamily="34" charset="0"/>
            </a:endParaRPr>
          </a:p>
          <a:p>
            <a:pPr algn="ctr"/>
            <a:r>
              <a:rPr lang="en-US" altLang="ko-KR" sz="2400" dirty="0" smtClean="0">
                <a:latin typeface="Lucida Sans" panose="020B0602040502020204" pitchFamily="34" charset="0"/>
                <a:cs typeface="Lucida Sans" panose="020B06020405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02596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>
            <a:off x="0" y="-12169"/>
            <a:ext cx="12192000" cy="685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34797" y="425938"/>
            <a:ext cx="2083752" cy="1938992"/>
            <a:chOff x="921494" y="425938"/>
            <a:chExt cx="2083752" cy="1938992"/>
          </a:xfrm>
        </p:grpSpPr>
        <p:sp>
          <p:nvSpPr>
            <p:cNvPr id="5" name="TextBox 4"/>
            <p:cNvSpPr txBox="1"/>
            <p:nvPr/>
          </p:nvSpPr>
          <p:spPr>
            <a:xfrm>
              <a:off x="921494" y="425938"/>
              <a:ext cx="2083751" cy="19389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Lucida Sans" panose="020B0602040502020204" pitchFamily="34" charset="0"/>
                  <a:cs typeface="Lucida Sans" panose="020B0602040502020204" pitchFamily="34" charset="0"/>
                </a:rPr>
                <a:t>PART 1</a:t>
              </a:r>
            </a:p>
            <a:p>
              <a:pPr algn="ctr"/>
              <a:endParaRPr lang="en-US" altLang="ko-KR" sz="2400" dirty="0" smtClean="0">
                <a:latin typeface="Lucida Sans" panose="020B0602040502020204" pitchFamily="34" charset="0"/>
                <a:cs typeface="Lucida Sans" panose="020B0602040502020204" pitchFamily="34" charset="0"/>
              </a:endParaRPr>
            </a:p>
            <a:p>
              <a:pPr algn="ctr"/>
              <a:r>
                <a:rPr lang="en-US" altLang="ko-KR" sz="2400" dirty="0" smtClean="0">
                  <a:latin typeface="Lucida Sans" panose="020B0602040502020204" pitchFamily="34" charset="0"/>
                  <a:cs typeface="Lucida Sans" panose="020B0602040502020204" pitchFamily="34" charset="0"/>
                </a:rPr>
                <a:t>SCHEDULER</a:t>
              </a:r>
            </a:p>
            <a:p>
              <a:pPr algn="ctr"/>
              <a:r>
                <a:rPr lang="en-US" altLang="ko-KR" sz="2400" dirty="0" smtClean="0">
                  <a:latin typeface="Lucida Sans" panose="020B0602040502020204" pitchFamily="34" charset="0"/>
                  <a:cs typeface="Lucida Sans" panose="020B0602040502020204" pitchFamily="34" charset="0"/>
                </a:rPr>
                <a:t>REVIEW</a:t>
              </a:r>
            </a:p>
            <a:p>
              <a:pPr algn="ctr"/>
              <a:endParaRPr lang="en-US" altLang="ko-KR" sz="2400" dirty="0" smtClean="0">
                <a:latin typeface="Lucida Sans" panose="020B0602040502020204" pitchFamily="34" charset="0"/>
                <a:cs typeface="Lucida Sans" panose="020B0602040502020204" pitchFamily="34" charset="0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921495" y="855406"/>
              <a:ext cx="208375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4617279" y="425938"/>
            <a:ext cx="2648492" cy="2261186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4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804378" y="772338"/>
            <a:ext cx="3288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File</a:t>
            </a: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Transfer</a:t>
            </a: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Function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7380667" y="3416831"/>
            <a:ext cx="2601532" cy="22210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76532" y="5502590"/>
            <a:ext cx="220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</a:rPr>
              <a:t>Alarm</a:t>
            </a:r>
          </a:p>
          <a:p>
            <a:pPr algn="ctr"/>
            <a:r>
              <a:rPr lang="en-US" altLang="ko-KR" sz="3600" b="1" dirty="0" smtClean="0">
                <a:solidFill>
                  <a:schemeClr val="bg1"/>
                </a:solidFill>
              </a:rPr>
              <a:t>Function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5199" y="5569422"/>
            <a:ext cx="220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Calendar</a:t>
            </a: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Function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18"/>
          <a:stretch/>
        </p:blipFill>
        <p:spPr>
          <a:xfrm>
            <a:off x="2472562" y="3386549"/>
            <a:ext cx="2435543" cy="2116041"/>
          </a:xfrm>
          <a:prstGeom prst="rect">
            <a:avLst/>
          </a:prstGeom>
        </p:spPr>
      </p:pic>
      <p:sp>
        <p:nvSpPr>
          <p:cNvPr id="14" name="덧셈 기호 13"/>
          <p:cNvSpPr/>
          <p:nvPr/>
        </p:nvSpPr>
        <p:spPr>
          <a:xfrm>
            <a:off x="5589639" y="3386549"/>
            <a:ext cx="1214739" cy="1058020"/>
          </a:xfrm>
          <a:prstGeom prst="mathPlu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덧셈 기호 15"/>
          <p:cNvSpPr/>
          <p:nvPr/>
        </p:nvSpPr>
        <p:spPr>
          <a:xfrm>
            <a:off x="5234776" y="3153559"/>
            <a:ext cx="1524000" cy="1524000"/>
          </a:xfrm>
          <a:prstGeom prst="mathPlus">
            <a:avLst>
              <a:gd name="adj1" fmla="val 104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5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47" y="597123"/>
            <a:ext cx="5118150" cy="51106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-205442" y="250723"/>
            <a:ext cx="2648492" cy="2261186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4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981657" y="597123"/>
            <a:ext cx="3288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File</a:t>
            </a:r>
          </a:p>
          <a:p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Transfer</a:t>
            </a:r>
          </a:p>
          <a:p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-205442" y="250723"/>
            <a:ext cx="2648492" cy="2261186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4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981657" y="597123"/>
            <a:ext cx="3288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Transfer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Function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971720" y="2372231"/>
            <a:ext cx="3328887" cy="2124989"/>
          </a:xfrm>
          <a:prstGeom prst="roundRect">
            <a:avLst>
              <a:gd name="adj" fmla="val 12656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457200" dist="215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50735" y="4699129"/>
            <a:ext cx="16498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7F7F7F"/>
                </a:solidFill>
              </a:rPr>
              <a:t>오후 </a:t>
            </a:r>
            <a:r>
              <a:rPr lang="en-US" altLang="ko-KR" sz="1600" b="1" dirty="0" smtClean="0">
                <a:solidFill>
                  <a:srgbClr val="7F7F7F"/>
                </a:solidFill>
              </a:rPr>
              <a:t>2</a:t>
            </a:r>
            <a:r>
              <a:rPr lang="ko-KR" altLang="en-US" sz="1600" b="1" dirty="0" smtClean="0">
                <a:solidFill>
                  <a:srgbClr val="7F7F7F"/>
                </a:solidFill>
              </a:rPr>
              <a:t>시 </a:t>
            </a:r>
            <a:r>
              <a:rPr lang="en-US" altLang="ko-KR" sz="1600" b="1" dirty="0" smtClean="0">
                <a:solidFill>
                  <a:srgbClr val="7F7F7F"/>
                </a:solidFill>
              </a:rPr>
              <a:t>10</a:t>
            </a:r>
            <a:r>
              <a:rPr lang="ko-KR" altLang="en-US" sz="1600" b="1" dirty="0" smtClean="0">
                <a:solidFill>
                  <a:srgbClr val="7F7F7F"/>
                </a:solidFill>
              </a:rPr>
              <a:t>분</a:t>
            </a:r>
            <a:endParaRPr lang="ko-KR" altLang="en-US" sz="1600" b="1" dirty="0">
              <a:solidFill>
                <a:srgbClr val="7F7F7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99" y="3046282"/>
            <a:ext cx="833842" cy="83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9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35543" y="422444"/>
            <a:ext cx="220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Calendar</a:t>
            </a:r>
          </a:p>
          <a:p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18"/>
          <a:stretch/>
        </p:blipFill>
        <p:spPr>
          <a:xfrm>
            <a:off x="0" y="235408"/>
            <a:ext cx="2435543" cy="21160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63" y="2157519"/>
            <a:ext cx="6520943" cy="34431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55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0" y="0"/>
            <a:ext cx="2601532" cy="22210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01532" y="510381"/>
            <a:ext cx="220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Alarm</a:t>
            </a:r>
          </a:p>
          <a:p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1"/>
          <a:stretch/>
        </p:blipFill>
        <p:spPr>
          <a:xfrm>
            <a:off x="5884800" y="873622"/>
            <a:ext cx="3056130" cy="38793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538341" y="5625904"/>
            <a:ext cx="5749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F7F7F"/>
                </a:solidFill>
                <a:latin typeface="+mn-ea"/>
              </a:rPr>
              <a:t>Due date </a:t>
            </a:r>
            <a:r>
              <a:rPr lang="ko-KR" altLang="en-US" dirty="0">
                <a:solidFill>
                  <a:srgbClr val="7F7F7F"/>
                </a:solidFill>
                <a:latin typeface="+mn-ea"/>
              </a:rPr>
              <a:t>가</a:t>
            </a:r>
            <a:r>
              <a:rPr lang="en-US" altLang="ko-KR" dirty="0" smtClean="0">
                <a:solidFill>
                  <a:srgbClr val="7F7F7F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7F7F7F"/>
                </a:solidFill>
                <a:latin typeface="+mn-ea"/>
              </a:rPr>
              <a:t>임박한 프로젝트의  </a:t>
            </a:r>
            <a:r>
              <a:rPr lang="en-US" altLang="ko-KR" sz="2800" b="1" dirty="0" smtClean="0">
                <a:solidFill>
                  <a:schemeClr val="accent5"/>
                </a:solidFill>
                <a:latin typeface="+mn-ea"/>
              </a:rPr>
              <a:t>Alarm</a:t>
            </a:r>
            <a:r>
              <a:rPr lang="en-US" altLang="ko-KR" dirty="0" smtClean="0">
                <a:solidFill>
                  <a:srgbClr val="7F7F7F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7F7F7F"/>
                </a:solidFill>
                <a:latin typeface="+mn-ea"/>
              </a:rPr>
              <a:t>기능 지원</a:t>
            </a:r>
            <a:endParaRPr lang="ko-KR" altLang="en-US" dirty="0">
              <a:solidFill>
                <a:srgbClr val="7F7F7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38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782291" cy="68580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86417" y="696192"/>
            <a:ext cx="2609456" cy="2308324"/>
            <a:chOff x="197240" y="800101"/>
            <a:chExt cx="2909455" cy="2573703"/>
          </a:xfrm>
        </p:grpSpPr>
        <p:sp>
          <p:nvSpPr>
            <p:cNvPr id="3" name="TextBox 2"/>
            <p:cNvSpPr txBox="1"/>
            <p:nvPr/>
          </p:nvSpPr>
          <p:spPr>
            <a:xfrm>
              <a:off x="208004" y="800101"/>
              <a:ext cx="2898691" cy="257370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400" b="1" dirty="0">
                <a:solidFill>
                  <a:schemeClr val="bg1"/>
                </a:solidFill>
                <a:latin typeface="Lucida Sans" panose="020B0602040502020204" pitchFamily="34" charset="0"/>
                <a:cs typeface="Lucida Sans" panose="020B0602040502020204" pitchFamily="34" charset="0"/>
              </a:endParaRPr>
            </a:p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Lucida Sans" panose="020B0602040502020204" pitchFamily="34" charset="0"/>
                  <a:cs typeface="Lucida Sans" panose="020B0602040502020204" pitchFamily="34" charset="0"/>
                </a:rPr>
                <a:t>PART 2</a:t>
              </a:r>
            </a:p>
            <a:p>
              <a:pPr algn="ctr"/>
              <a:endParaRPr lang="en-US" altLang="ko-KR" sz="2400" dirty="0">
                <a:solidFill>
                  <a:schemeClr val="bg1"/>
                </a:solidFill>
                <a:latin typeface="Lucida Sans" panose="020B0602040502020204" pitchFamily="34" charset="0"/>
                <a:cs typeface="Lucida Sans" panose="020B0602040502020204" pitchFamily="34" charset="0"/>
              </a:endParaRPr>
            </a:p>
            <a:p>
              <a:pPr algn="ctr"/>
              <a:endParaRPr lang="en-US" altLang="ko-KR" sz="2400" dirty="0" smtClean="0">
                <a:solidFill>
                  <a:schemeClr val="bg1"/>
                </a:solidFill>
                <a:latin typeface="Lucida Sans" panose="020B0602040502020204" pitchFamily="34" charset="0"/>
                <a:cs typeface="Lucida Sans" panose="020B0602040502020204" pitchFamily="34" charset="0"/>
              </a:endParaRPr>
            </a:p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latin typeface="Lucida Sans" panose="020B0602040502020204" pitchFamily="34" charset="0"/>
                  <a:cs typeface="Lucida Sans" panose="020B0602040502020204" pitchFamily="34" charset="0"/>
                </a:rPr>
                <a:t>PROCESS</a:t>
              </a:r>
            </a:p>
            <a:p>
              <a:pPr algn="ctr"/>
              <a:endParaRPr lang="en-US" altLang="ko-KR" sz="2400" dirty="0">
                <a:latin typeface="Lucida Sans" panose="020B0602040502020204" pitchFamily="34" charset="0"/>
                <a:cs typeface="Lucida Sans" panose="020B0602040502020204" pitchFamily="34" charset="0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97240" y="1880754"/>
              <a:ext cx="290945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054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363</Words>
  <Application>Microsoft Office PowerPoint</Application>
  <PresentationFormat>와이드스크린</PresentationFormat>
  <Paragraphs>171</Paragraphs>
  <Slides>22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Calibri</vt:lpstr>
      <vt:lpstr>Consolas</vt:lpstr>
      <vt:lpstr>Lucida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김영준</cp:lastModifiedBy>
  <cp:revision>253</cp:revision>
  <dcterms:created xsi:type="dcterms:W3CDTF">2017-01-21T06:52:28Z</dcterms:created>
  <dcterms:modified xsi:type="dcterms:W3CDTF">2017-05-17T13:08:17Z</dcterms:modified>
</cp:coreProperties>
</file>